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62" r:id="rId5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910F64-0D48-4397-A207-A36356B26388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B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937C5-33B3-4ADE-BBED-62066C63083C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88100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93167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627965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2060886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930773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820838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731090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366265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153524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68380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5333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67732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4C890-DB55-42CC-A122-940DAC63CE6B}" type="datetimeFigureOut">
              <a:rPr lang="hr-BA" smtClean="0"/>
              <a:t>3. 6. 2026.</a:t>
            </a:fld>
            <a:endParaRPr lang="hr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4DFF8-CE9B-4591-BBE6-52CE69916FB8}" type="slidenum">
              <a:rPr lang="hr-BA" smtClean="0"/>
              <a:t>‹#›</a:t>
            </a:fld>
            <a:endParaRPr lang="hr-BA"/>
          </a:p>
        </p:txBody>
      </p:sp>
    </p:spTree>
    <p:extLst>
      <p:ext uri="{BB962C8B-B14F-4D97-AF65-F5344CB8AC3E}">
        <p14:creationId xmlns:p14="http://schemas.microsoft.com/office/powerpoint/2010/main" val="1369502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245208"/>
            <a:ext cx="9144000" cy="1066816"/>
          </a:xfrm>
        </p:spPr>
        <p:txBody>
          <a:bodyPr>
            <a:normAutofit/>
          </a:bodyPr>
          <a:lstStyle/>
          <a:p>
            <a:r>
              <a:rPr lang="bs-Latn-BA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hr-BA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9570" y="4378678"/>
            <a:ext cx="9144000" cy="1048339"/>
          </a:xfrm>
        </p:spPr>
        <p:txBody>
          <a:bodyPr>
            <a:normAutofit/>
          </a:bodyPr>
          <a:lstStyle/>
          <a:p>
            <a:r>
              <a:rPr lang="bs-Latn-BA" sz="2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First Author Name, Second Author Name,...</a:t>
            </a:r>
          </a:p>
          <a:p>
            <a:r>
              <a:rPr lang="bs-Latn-BA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Affilations</a:t>
            </a:r>
            <a:endParaRPr lang="hr-BA" sz="1800" b="1" i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-3590"/>
            <a:ext cx="12192000" cy="1662708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bs-Latn-BA" b="1" dirty="0"/>
          </a:p>
          <a:p>
            <a:pPr algn="ctr"/>
            <a:endParaRPr lang="bs-Latn-BA" sz="3000" b="1" i="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Advances in Traffic and Communication Technologies </a:t>
            </a:r>
            <a:endParaRPr lang="bs-Latn-BA" sz="2600" b="1" i="1" dirty="0" smtClean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600" b="1" i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6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ATCT</a:t>
            </a:r>
            <a:r>
              <a:rPr lang="bs-Latn-BA" sz="26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sz="2600" b="1" i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r>
              <a:rPr lang="en-US" sz="2600" b="1" i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bs-Latn-BA" sz="2600" b="1" i="1" dirty="0" smtClean="0"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bs-Latn-BA" sz="2600" b="1" i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bs-Latn-BA" sz="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kstniOkvir 23">
            <a:extLst>
              <a:ext uri="{FF2B5EF4-FFF2-40B4-BE49-F238E27FC236}">
                <a16:creationId xmlns:a16="http://schemas.microsoft.com/office/drawing/2014/main" id="{FC56B903-1DFB-4B3F-92E3-23A7A06973DF}"/>
              </a:ext>
            </a:extLst>
          </p:cNvPr>
          <p:cNvSpPr txBox="1"/>
          <p:nvPr/>
        </p:nvSpPr>
        <p:spPr>
          <a:xfrm>
            <a:off x="0" y="6273225"/>
            <a:ext cx="12192000" cy="338554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 fontAlgn="base"/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29th – 30th, 2026 · Sarajevo, Bosnia and Herzegovina · www.atct.ba</a:t>
            </a:r>
            <a:endParaRPr lang="hr-BA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C183D7F6-B498-43B3-948B-1728B52AA6E4}">
                <adec:decorative xmlns=""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19742" y="165051"/>
            <a:ext cx="118436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s-Latn-BA" sz="2800" b="1" dirty="0">
                <a:solidFill>
                  <a:schemeClr val="accent4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of Sarajevo – Faculty of Traffic and Communications</a:t>
            </a:r>
            <a:endParaRPr lang="hr-BA" sz="2800" b="1" dirty="0">
              <a:ln>
                <a:solidFill>
                  <a:schemeClr val="bg1"/>
                </a:solidFill>
              </a:ln>
              <a:solidFill>
                <a:schemeClr val="accent4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8" name="Picture 4" descr="ATCT - Advances in Traffic and Communication Technologies">
            <a:extLst>
              <a:ext uri="{FF2B5EF4-FFF2-40B4-BE49-F238E27FC236}">
                <a16:creationId xmlns:a16="http://schemas.microsoft.com/office/drawing/2014/main" id="{4AD3EF79-41FE-4EC8-82BF-9E3AA1197B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695" y="1856363"/>
            <a:ext cx="2653119" cy="829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01533E5-3FD6-4AD3-A4FB-3A28429AABDF}"/>
              </a:ext>
            </a:extLst>
          </p:cNvPr>
          <p:cNvSpPr txBox="1"/>
          <p:nvPr/>
        </p:nvSpPr>
        <p:spPr>
          <a:xfrm>
            <a:off x="490194" y="2660163"/>
            <a:ext cx="1140643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bs-Latn-BA" sz="18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en-US" b="1" i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Challenges and Future Perspectives of Air Transport </a:t>
            </a:r>
            <a:r>
              <a:rPr lang="bs-Latn-BA" sz="1800" b="1" i="1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hr-BA" sz="1800" i="1" dirty="0">
              <a:ln>
                <a:solidFill>
                  <a:schemeClr val="bg1"/>
                </a:solidFill>
              </a:ln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688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52492"/>
            <a:ext cx="10515600" cy="1364117"/>
          </a:xfrm>
        </p:spPr>
        <p:txBody>
          <a:bodyPr>
            <a:normAutofit/>
          </a:bodyPr>
          <a:lstStyle/>
          <a:p>
            <a:r>
              <a:rPr lang="bs-Latn-BA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bs-Latn-BA" sz="40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12405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hr-BA" dirty="0">
              <a:ln>
                <a:solidFill>
                  <a:schemeClr val="accent1">
                    <a:lumMod val="50000"/>
                  </a:schemeClr>
                </a:solidFill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8201" y="67826"/>
            <a:ext cx="10617926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s-Latn-BA" b="1" dirty="0">
                <a:solidFill>
                  <a:schemeClr val="bg1"/>
                </a:solidFill>
              </a:rPr>
              <a:t>     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Advances in Traffic and Communication Technologies </a:t>
            </a:r>
            <a:r>
              <a:rPr lang="bs-Latn-B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ATCT</a:t>
            </a:r>
            <a:r>
              <a:rPr lang="bs-Latn-BA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bs-Latn-BA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z="1800" b="1" smtClean="0">
                <a:solidFill>
                  <a:srgbClr val="002060"/>
                </a:solidFill>
              </a:rPr>
              <a:t>2</a:t>
            </a:fld>
            <a:endParaRPr lang="hr-BA" sz="1800" b="1" dirty="0">
              <a:solidFill>
                <a:srgbClr val="002060"/>
              </a:solidFill>
            </a:endParaRPr>
          </a:p>
        </p:txBody>
      </p:sp>
      <p:pic>
        <p:nvPicPr>
          <p:cNvPr id="11" name="Picture 4" descr="ATCT - Advances in Traffic and Communication Technologies">
            <a:extLst>
              <a:ext uri="{FF2B5EF4-FFF2-40B4-BE49-F238E27FC236}">
                <a16:creationId xmlns:a16="http://schemas.microsoft.com/office/drawing/2014/main" id="{B8FAA8D0-BBCD-4C88-81D0-AE57662C1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5671" y="465189"/>
            <a:ext cx="1797422" cy="56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Footer Placeholder 7">
            <a:extLst>
              <a:ext uri="{FF2B5EF4-FFF2-40B4-BE49-F238E27FC236}">
                <a16:creationId xmlns:a16="http://schemas.microsoft.com/office/drawing/2014/main" id="{F331C118-5E4D-40DD-BDEC-9E8B9AD04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fontAlgn="base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29th – 30th, 2026 · Sarajevo, Bosnia and Herzegovina · www.atct.ba</a:t>
            </a:r>
            <a:endParaRPr lang="hr-BA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51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hr-BA" dirty="0">
              <a:solidFill>
                <a:srgbClr val="002060"/>
              </a:solidFill>
            </a:endParaRP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6172200" y="1852258"/>
            <a:ext cx="5181600" cy="4351338"/>
          </a:xfrm>
        </p:spPr>
        <p:txBody>
          <a:bodyPr/>
          <a:lstStyle/>
          <a:p>
            <a:endParaRPr lang="hr-BA" dirty="0">
              <a:solidFill>
                <a:srgbClr val="00206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4DFF8-CE9B-4591-BBE6-52CE69916FB8}" type="slidenum">
              <a:rPr lang="hr-BA" sz="1800" b="1" smtClean="0">
                <a:solidFill>
                  <a:srgbClr val="002060"/>
                </a:solidFill>
              </a:rPr>
              <a:t>3</a:t>
            </a:fld>
            <a:endParaRPr lang="hr-BA" sz="1800" b="1" dirty="0">
              <a:solidFill>
                <a:srgbClr val="002060"/>
              </a:solidFill>
            </a:endParaRPr>
          </a:p>
        </p:txBody>
      </p:sp>
      <p:sp>
        <p:nvSpPr>
          <p:cNvPr id="13" name="Footer Placeholder 7">
            <a:extLst>
              <a:ext uri="{FF2B5EF4-FFF2-40B4-BE49-F238E27FC236}">
                <a16:creationId xmlns:a16="http://schemas.microsoft.com/office/drawing/2014/main" id="{42ED6B55-000C-4125-8AB4-972C4B789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fontAlgn="base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29th – 30th, 2026 · Sarajevo, Bosnia and Herzegovina · www.atct.ba</a:t>
            </a:r>
            <a:endParaRPr lang="en-US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7067CCE-C50B-4498-A14F-96106D5D3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/>
              <a:t> 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8C7D4A05-A696-4FD1-907D-B1AE1915F402}"/>
              </a:ext>
            </a:extLst>
          </p:cNvPr>
          <p:cNvSpPr txBox="1">
            <a:spLocks/>
          </p:cNvSpPr>
          <p:nvPr/>
        </p:nvSpPr>
        <p:spPr>
          <a:xfrm>
            <a:off x="838200" y="252492"/>
            <a:ext cx="10515600" cy="1364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s-Latn-BA" sz="40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r>
              <a:rPr lang="bs-Latn-BA" sz="40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303DBC9-AD9A-43F6-91BB-AF83D8D190A8}"/>
              </a:ext>
            </a:extLst>
          </p:cNvPr>
          <p:cNvSpPr txBox="1"/>
          <p:nvPr/>
        </p:nvSpPr>
        <p:spPr>
          <a:xfrm>
            <a:off x="838201" y="67826"/>
            <a:ext cx="10617926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s-Latn-BA" b="1" dirty="0">
                <a:solidFill>
                  <a:schemeClr val="bg1"/>
                </a:solidFill>
              </a:rPr>
              <a:t>     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Advances in Traffic and Communication Technologies </a:t>
            </a:r>
            <a:r>
              <a:rPr lang="bs-Latn-B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ATCT</a:t>
            </a:r>
            <a:r>
              <a:rPr lang="bs-Latn-BA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bs-Latn-BA" b="1" dirty="0">
              <a:solidFill>
                <a:schemeClr val="accent4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4" descr="ATCT - Advances in Traffic and Communication Technologies">
            <a:extLst>
              <a:ext uri="{FF2B5EF4-FFF2-40B4-BE49-F238E27FC236}">
                <a16:creationId xmlns:a16="http://schemas.microsoft.com/office/drawing/2014/main" id="{8794FEA5-EFFD-43C4-B3F5-A1EA63689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5671" y="465189"/>
            <a:ext cx="1797422" cy="5616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122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36371"/>
            <a:ext cx="10515600" cy="2852737"/>
          </a:xfrm>
        </p:spPr>
        <p:txBody>
          <a:bodyPr>
            <a:normAutofit/>
          </a:bodyPr>
          <a:lstStyle/>
          <a:p>
            <a:r>
              <a:rPr lang="bs-Latn-BA" sz="2000" b="1" dirty="0"/>
              <a:t/>
            </a:r>
            <a:br>
              <a:rPr lang="bs-Latn-BA" sz="2000" b="1" dirty="0"/>
            </a:br>
            <a:r>
              <a:rPr lang="bs-Latn-BA" sz="2000" b="1" dirty="0"/>
              <a:t>        </a:t>
            </a:r>
            <a:r>
              <a:rPr lang="bs-Latn-BA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hr-BA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Naslov 1">
            <a:extLst>
              <a:ext uri="{FF2B5EF4-FFF2-40B4-BE49-F238E27FC236}">
                <a16:creationId xmlns:a16="http://schemas.microsoft.com/office/drawing/2014/main" id="{20D090C4-93C1-4AC3-BC02-4FDF09002C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504" y="3013590"/>
            <a:ext cx="10515600" cy="1500187"/>
          </a:xfrm>
        </p:spPr>
        <p:txBody>
          <a:bodyPr>
            <a:normAutofit fontScale="97500"/>
          </a:bodyPr>
          <a:lstStyle/>
          <a:p>
            <a:pPr marL="0" indent="0" algn="ctr">
              <a:buNone/>
            </a:pPr>
            <a:r>
              <a:rPr lang="hr-HR" sz="3500" b="1" dirty="0">
                <a:solidFill>
                  <a:srgbClr val="002060"/>
                </a:solidFill>
              </a:rPr>
              <a:t>T</a:t>
            </a:r>
            <a:r>
              <a:rPr lang="en-US" sz="3500" b="1" dirty="0">
                <a:solidFill>
                  <a:srgbClr val="002060"/>
                </a:solidFill>
              </a:rPr>
              <a:t>hank you for your attention</a:t>
            </a:r>
            <a:r>
              <a:rPr lang="hr-HR" sz="3500" b="1" dirty="0">
                <a:solidFill>
                  <a:srgbClr val="002060"/>
                </a:solidFill>
              </a:rPr>
              <a:t>!</a:t>
            </a:r>
          </a:p>
        </p:txBody>
      </p:sp>
      <p:sp>
        <p:nvSpPr>
          <p:cNvPr id="14" name="Naslov 1">
            <a:extLst>
              <a:ext uri="{FF2B5EF4-FFF2-40B4-BE49-F238E27FC236}">
                <a16:creationId xmlns:a16="http://schemas.microsoft.com/office/drawing/2014/main" id="{20D090C4-93C1-4AC3-BC02-4FDF09002C04}"/>
              </a:ext>
            </a:extLst>
          </p:cNvPr>
          <p:cNvSpPr txBox="1">
            <a:spLocks/>
          </p:cNvSpPr>
          <p:nvPr/>
        </p:nvSpPr>
        <p:spPr>
          <a:xfrm>
            <a:off x="658676" y="378803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 fontScale="975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rgbClr val="0070C0"/>
                </a:solidFill>
              </a:rPr>
              <a:t>Corresponding Author 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Contact info</a:t>
            </a:r>
            <a:r>
              <a:rPr lang="bs-Latn-BA" b="1" dirty="0">
                <a:solidFill>
                  <a:srgbClr val="0070C0"/>
                </a:solidFill>
              </a:rPr>
              <a:t> 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88E5215-A8EA-4D1F-9EE4-BF57F792D0E8}"/>
              </a:ext>
            </a:extLst>
          </p:cNvPr>
          <p:cNvSpPr txBox="1"/>
          <p:nvPr/>
        </p:nvSpPr>
        <p:spPr>
          <a:xfrm>
            <a:off x="94268" y="67826"/>
            <a:ext cx="12028601" cy="369332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s-Latn-BA" b="1" dirty="0">
                <a:solidFill>
                  <a:schemeClr val="bg1"/>
                </a:solidFill>
              </a:rPr>
              <a:t>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Advances in Traffic and Communication Technologies </a:t>
            </a:r>
            <a:r>
              <a:rPr lang="bs-Latn-B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ATCT</a:t>
            </a:r>
            <a:r>
              <a:rPr lang="bs-Latn-BA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s-Latn-BA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2026</a:t>
            </a:r>
            <a:endParaRPr lang="bs-Latn-BA" b="1" dirty="0">
              <a:solidFill>
                <a:srgbClr val="FFC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2" descr="Fakultet za saobraćaj i komunikacije Univerziteta u Sarajevu">
            <a:extLst>
              <a:ext uri="{FF2B5EF4-FFF2-40B4-BE49-F238E27FC236}">
                <a16:creationId xmlns:a16="http://schemas.microsoft.com/office/drawing/2014/main" id="{037667A7-FCC3-414E-B113-D305F8226D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2997" y="770865"/>
            <a:ext cx="2006958" cy="1717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ATCT - Advances in Traffic and Communication Technologies">
            <a:extLst>
              <a:ext uri="{FF2B5EF4-FFF2-40B4-BE49-F238E27FC236}">
                <a16:creationId xmlns:a16="http://schemas.microsoft.com/office/drawing/2014/main" id="{4A024978-A9C0-4B8B-8698-1256D33EB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9359" y="5295682"/>
            <a:ext cx="3170013" cy="990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Footer Placeholder 7">
            <a:extLst>
              <a:ext uri="{FF2B5EF4-FFF2-40B4-BE49-F238E27FC236}">
                <a16:creationId xmlns:a16="http://schemas.microsoft.com/office/drawing/2014/main" id="{C4EC5EB1-93AF-4809-BBA0-261680DC7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pPr fontAlgn="base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October 29th – 30th, 2026 · Sarajevo, Bosnia and Herzegovina · www.atct.ba</a:t>
            </a:r>
            <a:endParaRPr lang="en-US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6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140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</vt:lpstr>
      <vt:lpstr>TITLE </vt:lpstr>
      <vt:lpstr> </vt:lpstr>
      <vt:lpstr>          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Medzida Mulic</dc:creator>
  <cp:lastModifiedBy>Aida</cp:lastModifiedBy>
  <cp:revision>29</cp:revision>
  <dcterms:created xsi:type="dcterms:W3CDTF">2021-05-31T18:18:49Z</dcterms:created>
  <dcterms:modified xsi:type="dcterms:W3CDTF">2026-06-03T07:28:09Z</dcterms:modified>
</cp:coreProperties>
</file>